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C43-143B-4393-9E9E-C86ABD0ED99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1206-BEF7-4676-95E5-D26ED1A1C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9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C43-143B-4393-9E9E-C86ABD0ED99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1206-BEF7-4676-95E5-D26ED1A1C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C43-143B-4393-9E9E-C86ABD0ED99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1206-BEF7-4676-95E5-D26ED1A1C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4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C43-143B-4393-9E9E-C86ABD0ED99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1206-BEF7-4676-95E5-D26ED1A1C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9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C43-143B-4393-9E9E-C86ABD0ED99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1206-BEF7-4676-95E5-D26ED1A1C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0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C43-143B-4393-9E9E-C86ABD0ED99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1206-BEF7-4676-95E5-D26ED1A1C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8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C43-143B-4393-9E9E-C86ABD0ED99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1206-BEF7-4676-95E5-D26ED1A1C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C43-143B-4393-9E9E-C86ABD0ED99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1206-BEF7-4676-95E5-D26ED1A1C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C43-143B-4393-9E9E-C86ABD0ED99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1206-BEF7-4676-95E5-D26ED1A1C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1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C43-143B-4393-9E9E-C86ABD0ED99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1206-BEF7-4676-95E5-D26ED1A1C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2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C43-143B-4393-9E9E-C86ABD0ED99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1206-BEF7-4676-95E5-D26ED1A1C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7C43-143B-4393-9E9E-C86ABD0ED99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1206-BEF7-4676-95E5-D26ED1A1C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6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un rising on 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04" y="92529"/>
            <a:ext cx="10127950" cy="676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914" y="503895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Unit 5: Energy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Transfer of Energy between the Sun, Earth’s Surface and our Atmosphere</a:t>
            </a:r>
          </a:p>
        </p:txBody>
      </p:sp>
    </p:spTree>
    <p:extLst>
      <p:ext uri="{BB962C8B-B14F-4D97-AF65-F5344CB8AC3E}">
        <p14:creationId xmlns:p14="http://schemas.microsoft.com/office/powerpoint/2010/main" val="25232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365125"/>
            <a:ext cx="87296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Objective: To test the amount of absorption of energy received via RADIATION with different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825624"/>
            <a:ext cx="12077701" cy="50323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Each group will test a different variable</a:t>
            </a:r>
          </a:p>
          <a:p>
            <a:pPr marL="0" indent="0">
              <a:buNone/>
            </a:pPr>
            <a:r>
              <a:rPr lang="en-US" dirty="0"/>
              <a:t>1.) Color of material (light/dark, or natural colors in the environment)</a:t>
            </a:r>
          </a:p>
          <a:p>
            <a:pPr marL="0" indent="0">
              <a:buNone/>
            </a:pPr>
            <a:r>
              <a:rPr lang="en-US" dirty="0"/>
              <a:t>2.) Texture of material  (rough vs. smooth)</a:t>
            </a:r>
          </a:p>
          <a:p>
            <a:pPr marL="0" indent="0">
              <a:buNone/>
            </a:pPr>
            <a:r>
              <a:rPr lang="en-US" dirty="0"/>
              <a:t>3.) Specific Heat of Material (different substances)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Experiment Guidelines:</a:t>
            </a:r>
          </a:p>
          <a:p>
            <a:pPr marL="571500" indent="-571500">
              <a:buAutoNum type="romanLcPeriod"/>
            </a:pPr>
            <a:r>
              <a:rPr lang="en-US" dirty="0"/>
              <a:t>All materials must be measured to have the same volume when tested</a:t>
            </a:r>
          </a:p>
          <a:p>
            <a:pPr marL="571500" indent="-571500">
              <a:buAutoNum type="romanLcPeriod"/>
            </a:pPr>
            <a:r>
              <a:rPr lang="en-US" dirty="0"/>
              <a:t>All material must be exposed to radiation for the same length of time</a:t>
            </a:r>
          </a:p>
          <a:p>
            <a:pPr marL="571500" indent="-571500">
              <a:buAutoNum type="romanLcPeriod"/>
            </a:pPr>
            <a:r>
              <a:rPr lang="en-US" dirty="0"/>
              <a:t>All material must be exposed to the same angle of radiation/distance from heat source during experiment (unless you are testing angle itself)</a:t>
            </a:r>
          </a:p>
          <a:p>
            <a:pPr marL="571500" indent="-571500">
              <a:buAutoNum type="romanLcPeriod"/>
            </a:pPr>
            <a:r>
              <a:rPr lang="en-US" dirty="0"/>
              <a:t>Data must be collected in intervals over a period of 10 minutes</a:t>
            </a:r>
          </a:p>
          <a:p>
            <a:pPr marL="571500" indent="-571500">
              <a:buAutoNum type="romanLcPeriod"/>
            </a:pPr>
            <a:endParaRPr lang="en-US" dirty="0"/>
          </a:p>
        </p:txBody>
      </p:sp>
      <p:pic>
        <p:nvPicPr>
          <p:cNvPr id="7172" name="Picture 4" descr="Image result for heat transfer conduction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" y="214313"/>
            <a:ext cx="11915775" cy="1476375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	Conduction: </a:t>
            </a:r>
            <a:r>
              <a:rPr lang="en-US" dirty="0">
                <a:solidFill>
                  <a:srgbClr val="FF0000"/>
                </a:solidFill>
              </a:rPr>
              <a:t>Transfer of heat from atom to atom when vibrating atoms or molecules collide.  This can take place through any state of matter</a:t>
            </a:r>
          </a:p>
        </p:txBody>
      </p:sp>
      <p:pic>
        <p:nvPicPr>
          <p:cNvPr id="30723" name="Picture 2" descr="http://www.educationalelectronicsusa.com/p/images/heat_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834009"/>
            <a:ext cx="41798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http://www.gcse.com/energy/images/conduc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718817"/>
            <a:ext cx="34496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838574" y="4953000"/>
            <a:ext cx="449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The </a:t>
            </a:r>
            <a:r>
              <a:rPr lang="en-US" altLang="en-US" sz="3200" dirty="0">
                <a:solidFill>
                  <a:srgbClr val="FF0000"/>
                </a:solidFill>
              </a:rPr>
              <a:t>hotter</a:t>
            </a:r>
            <a:r>
              <a:rPr lang="en-US" altLang="en-US" sz="3200" dirty="0"/>
              <a:t> a molecule is the </a:t>
            </a:r>
            <a:r>
              <a:rPr lang="en-US" altLang="en-US" sz="3200" dirty="0">
                <a:solidFill>
                  <a:srgbClr val="FF0000"/>
                </a:solidFill>
              </a:rPr>
              <a:t>faster </a:t>
            </a:r>
            <a:r>
              <a:rPr lang="en-US" altLang="en-US" sz="3200" dirty="0"/>
              <a:t> it vibrates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34374" y="1834009"/>
            <a:ext cx="37099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Making the connection:  You are making a snowball in the winter.  After rounding and compacting the ball, your hand feels virtually frozen.  Why?</a:t>
            </a:r>
          </a:p>
        </p:txBody>
      </p:sp>
    </p:spTree>
    <p:extLst>
      <p:ext uri="{BB962C8B-B14F-4D97-AF65-F5344CB8AC3E}">
        <p14:creationId xmlns:p14="http://schemas.microsoft.com/office/powerpoint/2010/main" val="6126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2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5048250" cy="1243012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“</a:t>
            </a:r>
            <a:r>
              <a:rPr lang="en-US" sz="5400" dirty="0">
                <a:solidFill>
                  <a:schemeClr val="bg1"/>
                </a:solidFill>
              </a:rPr>
              <a:t>Source to sink”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" y="2341562"/>
            <a:ext cx="11787187" cy="4516437"/>
          </a:xfrm>
        </p:spPr>
        <p:txBody>
          <a:bodyPr>
            <a:normAutofit lnSpcReduction="10000"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Heat transfer </a:t>
            </a:r>
            <a:r>
              <a:rPr lang="en-US" sz="3200" dirty="0"/>
              <a:t>will only occur when two objects (or substances) have </a:t>
            </a:r>
            <a:r>
              <a:rPr lang="en-US" sz="3200" u="sng" dirty="0">
                <a:solidFill>
                  <a:srgbClr val="FF0000"/>
                </a:solidFill>
              </a:rPr>
              <a:t>differential heating </a:t>
            </a:r>
            <a:r>
              <a:rPr lang="en-US" sz="3200" dirty="0"/>
              <a:t>(different temperatures)</a:t>
            </a:r>
          </a:p>
          <a:p>
            <a:r>
              <a:rPr lang="en-US" sz="3200" dirty="0"/>
              <a:t>Heat will always transfer from the heat </a:t>
            </a:r>
            <a:r>
              <a:rPr lang="en-US" sz="3200" u="sng" dirty="0">
                <a:solidFill>
                  <a:srgbClr val="FF0000"/>
                </a:solidFill>
              </a:rPr>
              <a:t>source (higher temperature) </a:t>
            </a:r>
            <a:r>
              <a:rPr lang="en-US" sz="3200" dirty="0"/>
              <a:t>to the heat </a:t>
            </a:r>
            <a:r>
              <a:rPr lang="en-US" sz="3200" u="sng" dirty="0">
                <a:solidFill>
                  <a:srgbClr val="FF0000"/>
                </a:solidFill>
              </a:rPr>
              <a:t>sink (lower temperature)</a:t>
            </a:r>
          </a:p>
          <a:p>
            <a:r>
              <a:rPr lang="en-US" altLang="en-US" sz="3200" dirty="0">
                <a:sym typeface="Wingdings" panose="05000000000000000000" pitchFamily="2" charset="2"/>
              </a:rPr>
              <a:t>If not all energy is gained by the “sink”  it has been lost to the </a:t>
            </a:r>
            <a:r>
              <a:rPr lang="en-US" altLang="en-US" sz="3200" u="sng" dirty="0">
                <a:solidFill>
                  <a:srgbClr val="FF0000"/>
                </a:solidFill>
                <a:sym typeface="Wingdings" panose="05000000000000000000" pitchFamily="2" charset="2"/>
              </a:rPr>
              <a:t>environment</a:t>
            </a:r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>
                <a:sym typeface="Wingdings" panose="05000000000000000000" pitchFamily="2" charset="2"/>
              </a:rPr>
              <a:t>(no transfer is 100% efficient!).  All systems lose some heat energy during </a:t>
            </a:r>
            <a:r>
              <a:rPr lang="en-US" altLang="en-US" sz="3200" u="sng" dirty="0">
                <a:solidFill>
                  <a:srgbClr val="FF0000"/>
                </a:solidFill>
                <a:sym typeface="Wingdings" panose="05000000000000000000" pitchFamily="2" charset="2"/>
              </a:rPr>
              <a:t>transfer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altLang="en-US" sz="3200" dirty="0">
                <a:sym typeface="Wingdings" panose="05000000000000000000" pitchFamily="2" charset="2"/>
              </a:rPr>
              <a:t>Ex: energy required to heat up the substance itself (like a hot pan for cooking) or energy re-radiated by the substance after it is heated (your food cooling off) </a:t>
            </a:r>
            <a:endParaRPr lang="en-US" sz="3200" u="sng" dirty="0"/>
          </a:p>
        </p:txBody>
      </p:sp>
      <p:pic>
        <p:nvPicPr>
          <p:cNvPr id="5124" name="Picture 4" descr="Image result for solar p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31" y="1"/>
            <a:ext cx="4681981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Convection: </a:t>
            </a:r>
            <a:r>
              <a:rPr lang="en-US" dirty="0">
                <a:solidFill>
                  <a:srgbClr val="FF0000"/>
                </a:solidFill>
              </a:rPr>
              <a:t>The transfer of heat energy caused by differences in density (due to differences in temperature)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1"/>
            <a:ext cx="8658225" cy="5038724"/>
          </a:xfrm>
        </p:spPr>
        <p:txBody>
          <a:bodyPr>
            <a:noAutofit/>
          </a:bodyPr>
          <a:lstStyle/>
          <a:p>
            <a:r>
              <a:rPr lang="en-US" sz="3000" dirty="0"/>
              <a:t>Warm substances: are </a:t>
            </a:r>
            <a:r>
              <a:rPr lang="en-US" sz="3000" u="sng" dirty="0">
                <a:solidFill>
                  <a:srgbClr val="FF0000"/>
                </a:solidFill>
              </a:rPr>
              <a:t>less dense </a:t>
            </a:r>
            <a:r>
              <a:rPr lang="en-US" sz="3000" dirty="0"/>
              <a:t>than their cooler counterparts.  This is because as a substance warms, the volume of the substance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u="sng" dirty="0">
                <a:solidFill>
                  <a:srgbClr val="FF0000"/>
                </a:solidFill>
              </a:rPr>
              <a:t>expands</a:t>
            </a:r>
            <a:r>
              <a:rPr lang="en-US" sz="3000" dirty="0"/>
              <a:t>, due to the molecules moving </a:t>
            </a:r>
            <a:r>
              <a:rPr lang="en-US" sz="3000" u="sng" dirty="0">
                <a:solidFill>
                  <a:srgbClr val="FF0000"/>
                </a:solidFill>
              </a:rPr>
              <a:t>further away </a:t>
            </a:r>
            <a:r>
              <a:rPr lang="en-US" sz="3000" dirty="0"/>
              <a:t>from one another. Lower density means the substance will </a:t>
            </a:r>
            <a:r>
              <a:rPr lang="en-US" sz="3000" u="sng" dirty="0">
                <a:solidFill>
                  <a:srgbClr val="FF0000"/>
                </a:solidFill>
              </a:rPr>
              <a:t>rise</a:t>
            </a:r>
            <a:r>
              <a:rPr lang="en-US" sz="3000" dirty="0">
                <a:solidFill>
                  <a:srgbClr val="FF0000"/>
                </a:solidFill>
              </a:rPr>
              <a:t>.</a:t>
            </a:r>
          </a:p>
          <a:p>
            <a:r>
              <a:rPr lang="en-US" sz="3000" dirty="0"/>
              <a:t>Cooler substances:  are </a:t>
            </a:r>
            <a:r>
              <a:rPr lang="en-US" sz="3000" u="sng" dirty="0">
                <a:solidFill>
                  <a:srgbClr val="FF0000"/>
                </a:solidFill>
              </a:rPr>
              <a:t>more dense </a:t>
            </a:r>
            <a:r>
              <a:rPr lang="en-US" sz="3000" dirty="0"/>
              <a:t>than their warmer counterparts. This is because as a substance cools, the volume of the substance </a:t>
            </a:r>
            <a:r>
              <a:rPr lang="en-US" sz="3000" u="sng" dirty="0">
                <a:solidFill>
                  <a:srgbClr val="FF0000"/>
                </a:solidFill>
              </a:rPr>
              <a:t>contracts</a:t>
            </a:r>
            <a:r>
              <a:rPr lang="en-US" sz="3000" dirty="0"/>
              <a:t>, due to the molecules moving </a:t>
            </a:r>
            <a:r>
              <a:rPr lang="en-US" sz="3000" u="sng" dirty="0">
                <a:solidFill>
                  <a:srgbClr val="FF0000"/>
                </a:solidFill>
              </a:rPr>
              <a:t>closer together</a:t>
            </a:r>
            <a:r>
              <a:rPr lang="en-US" sz="3000" dirty="0"/>
              <a:t>.  Higher density means the substance will </a:t>
            </a:r>
            <a:r>
              <a:rPr lang="en-US" sz="3000" u="sng" dirty="0">
                <a:solidFill>
                  <a:srgbClr val="FF0000"/>
                </a:solidFill>
              </a:rPr>
              <a:t>sink</a:t>
            </a:r>
            <a:r>
              <a:rPr lang="en-US" sz="3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196" name="Picture 4" descr="Image result for density of cool vs. w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4" y="1690687"/>
            <a:ext cx="3760360" cy="260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hot air ball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38" y="4657827"/>
            <a:ext cx="3403418" cy="19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55829" cy="614589"/>
          </a:xfrm>
        </p:spPr>
        <p:txBody>
          <a:bodyPr>
            <a:normAutofit fontScale="90000"/>
          </a:bodyPr>
          <a:lstStyle/>
          <a:p>
            <a:r>
              <a:rPr lang="en-US" dirty="0"/>
              <a:t>Real world connection: why do I feel drafts? </a:t>
            </a:r>
          </a:p>
        </p:txBody>
      </p:sp>
      <p:pic>
        <p:nvPicPr>
          <p:cNvPr id="4" name="Picture 2" descr="http://www.propertiesofmatter.si.edu/images/L5/conv_cell_room_label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1" y="1186542"/>
            <a:ext cx="9184729" cy="546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40143" cy="734332"/>
          </a:xfrm>
        </p:spPr>
        <p:txBody>
          <a:bodyPr/>
          <a:lstStyle/>
          <a:p>
            <a:r>
              <a:rPr lang="en-US" dirty="0"/>
              <a:t>The Atmosphere and Convection</a:t>
            </a:r>
          </a:p>
        </p:txBody>
      </p:sp>
      <p:pic>
        <p:nvPicPr>
          <p:cNvPr id="14338" name="Picture 2" descr="Image result for atmospheric conv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254691"/>
            <a:ext cx="7500711" cy="5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1404256"/>
            <a:ext cx="426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*On Earth, warm air </a:t>
            </a:r>
            <a:r>
              <a:rPr lang="en-US" sz="3200" u="sng" dirty="0">
                <a:solidFill>
                  <a:srgbClr val="FF0000"/>
                </a:solidFill>
              </a:rPr>
              <a:t>rises</a:t>
            </a:r>
            <a:r>
              <a:rPr lang="en-US" sz="3200" dirty="0"/>
              <a:t> and cool air </a:t>
            </a:r>
            <a:r>
              <a:rPr lang="en-US" sz="3200" u="sng" dirty="0">
                <a:solidFill>
                  <a:srgbClr val="FF0000"/>
                </a:solidFill>
              </a:rPr>
              <a:t>sinks</a:t>
            </a:r>
            <a:r>
              <a:rPr lang="en-US" sz="3200" dirty="0"/>
              <a:t>.  </a:t>
            </a:r>
          </a:p>
          <a:p>
            <a:endParaRPr lang="en-US" sz="3200" dirty="0"/>
          </a:p>
          <a:p>
            <a:r>
              <a:rPr lang="en-US" sz="3200" dirty="0"/>
              <a:t>*Warmer air is </a:t>
            </a:r>
            <a:r>
              <a:rPr lang="en-US" sz="3200" u="sng" dirty="0">
                <a:solidFill>
                  <a:srgbClr val="FF0000"/>
                </a:solidFill>
              </a:rPr>
              <a:t>less</a:t>
            </a:r>
            <a:r>
              <a:rPr lang="en-US" sz="3200" dirty="0"/>
              <a:t> dense, and creates regions of </a:t>
            </a:r>
            <a:r>
              <a:rPr lang="en-US" sz="3200" u="sng" dirty="0">
                <a:solidFill>
                  <a:srgbClr val="FF0000"/>
                </a:solidFill>
              </a:rPr>
              <a:t>lower pressure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on earth</a:t>
            </a:r>
          </a:p>
          <a:p>
            <a:r>
              <a:rPr lang="en-US" sz="3200" dirty="0"/>
              <a:t>*Cooler air is </a:t>
            </a:r>
            <a:r>
              <a:rPr lang="en-US" sz="3200" u="sng" dirty="0">
                <a:solidFill>
                  <a:srgbClr val="FF0000"/>
                </a:solidFill>
              </a:rPr>
              <a:t>more</a:t>
            </a:r>
            <a:r>
              <a:rPr lang="en-US" sz="3200" dirty="0"/>
              <a:t> dense and creates regions of </a:t>
            </a:r>
            <a:r>
              <a:rPr lang="en-US" sz="3200" u="sng" dirty="0">
                <a:solidFill>
                  <a:srgbClr val="FF0000"/>
                </a:solidFill>
              </a:rPr>
              <a:t>higher pressure</a:t>
            </a:r>
          </a:p>
        </p:txBody>
      </p:sp>
    </p:spTree>
    <p:extLst>
      <p:ext uri="{BB962C8B-B14F-4D97-AF65-F5344CB8AC3E}">
        <p14:creationId xmlns:p14="http://schemas.microsoft.com/office/powerpoint/2010/main" val="19836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0668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Connections to Convection on Earth:  Atmospheric Circulation from the equator to the poles </a:t>
            </a:r>
          </a:p>
        </p:txBody>
      </p:sp>
      <p:sp>
        <p:nvSpPr>
          <p:cNvPr id="40963" name="AutoShape 5" descr="http://schools.bcsd.com/fremont/Graphics/Science/Weather/solcirc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711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365125"/>
            <a:ext cx="12115800" cy="1325563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Connections to convection on Earth: Plate Tectonics</a:t>
            </a:r>
          </a:p>
        </p:txBody>
      </p:sp>
      <p:sp>
        <p:nvSpPr>
          <p:cNvPr id="41987" name="AutoShape 2" descr="https://qph.is.quoracdn.net/main-qimg-d215fa16a74ba6be8b64b3c0f1efd7c1?convert_to_webp=tru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9218" name="Picture 2" descr="Image result for convection and 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03" y="1590674"/>
            <a:ext cx="7975408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ACEDB8-07D9-4B55-8AD0-1703DE113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376237"/>
            <a:ext cx="10720747" cy="63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7BC68B-FEEA-460B-82D1-9E36240E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Greenhouse Effect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FA408-952F-4F13-B5F8-6ED41317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5650" cy="494665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Earth’s surface absorbs incoming short-waved </a:t>
            </a:r>
            <a:r>
              <a:rPr lang="en-US" sz="3200" b="1" dirty="0">
                <a:solidFill>
                  <a:srgbClr val="FF0000"/>
                </a:solidFill>
              </a:rPr>
              <a:t>ultraviolet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0000"/>
                </a:solidFill>
              </a:rPr>
              <a:t>visible</a:t>
            </a:r>
            <a:r>
              <a:rPr lang="en-US" sz="3200" b="1" dirty="0"/>
              <a:t> radiation as well as incoming long-wave </a:t>
            </a:r>
            <a:r>
              <a:rPr lang="en-US" sz="3200" b="1" dirty="0">
                <a:solidFill>
                  <a:srgbClr val="FF0000"/>
                </a:solidFill>
              </a:rPr>
              <a:t>infrared </a:t>
            </a:r>
            <a:r>
              <a:rPr lang="en-US" sz="3200" b="1" dirty="0"/>
              <a:t>from the sun. </a:t>
            </a:r>
          </a:p>
          <a:p>
            <a:r>
              <a:rPr lang="en-US" sz="3200" b="1" dirty="0"/>
              <a:t>Once energy is absorbed, earth re-radiates this energy in the form of only long wave </a:t>
            </a:r>
            <a:r>
              <a:rPr lang="en-US" sz="3200" b="1" dirty="0">
                <a:solidFill>
                  <a:srgbClr val="FF0000"/>
                </a:solidFill>
              </a:rPr>
              <a:t>infrared (heat) </a:t>
            </a:r>
            <a:r>
              <a:rPr lang="en-US" sz="3200" b="1" dirty="0"/>
              <a:t>energy.  If it weren’t for greenhouse gases, the earth’s average temperature would be below </a:t>
            </a:r>
            <a:r>
              <a:rPr lang="en-US" sz="3200" b="1" dirty="0">
                <a:solidFill>
                  <a:srgbClr val="FF0000"/>
                </a:solidFill>
              </a:rPr>
              <a:t>freezing      </a:t>
            </a:r>
            <a:r>
              <a:rPr lang="en-US" sz="3200" b="1" dirty="0"/>
              <a:t>(-18 C/0 F).  </a:t>
            </a:r>
          </a:p>
          <a:p>
            <a:r>
              <a:rPr lang="en-US" sz="3200" b="1" dirty="0"/>
              <a:t>An increase in greenhouse gases will cause global temperature averages to continue to </a:t>
            </a:r>
            <a:r>
              <a:rPr lang="en-US" sz="3200" b="1" dirty="0">
                <a:solidFill>
                  <a:srgbClr val="FF0000"/>
                </a:solidFill>
              </a:rPr>
              <a:t>rise</a:t>
            </a:r>
            <a:r>
              <a:rPr lang="en-US" sz="3200" b="1" dirty="0"/>
              <a:t>, as </a:t>
            </a:r>
            <a:r>
              <a:rPr lang="en-US" sz="3200" b="1" dirty="0">
                <a:solidFill>
                  <a:srgbClr val="FF0000"/>
                </a:solidFill>
              </a:rPr>
              <a:t>more</a:t>
            </a:r>
            <a:r>
              <a:rPr lang="en-US" sz="3200" b="1" dirty="0"/>
              <a:t> of earth’s outgoing </a:t>
            </a:r>
            <a:r>
              <a:rPr lang="en-US" sz="3200" b="1" dirty="0">
                <a:solidFill>
                  <a:srgbClr val="FF0000"/>
                </a:solidFill>
              </a:rPr>
              <a:t>long-wave terrestrial radiation </a:t>
            </a:r>
            <a:r>
              <a:rPr lang="en-US" sz="3200" b="1" dirty="0"/>
              <a:t>becomes trapped by our atmosphere.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8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3771900" cy="4794703"/>
          </a:xfrm>
        </p:spPr>
        <p:txBody>
          <a:bodyPr>
            <a:normAutofit/>
          </a:bodyPr>
          <a:lstStyle/>
          <a:p>
            <a:r>
              <a:rPr lang="en-US" sz="4800" dirty="0"/>
              <a:t>On Earth, there are three methods of heat transfer</a:t>
            </a:r>
          </a:p>
        </p:txBody>
      </p:sp>
      <p:pic>
        <p:nvPicPr>
          <p:cNvPr id="1026" name="Picture 2" descr="Image result for heat transfer from the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23" y="164645"/>
            <a:ext cx="8656456" cy="64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5" y="1"/>
            <a:ext cx="10490859" cy="865414"/>
          </a:xfrm>
          <a:solidFill>
            <a:srgbClr val="FF0000"/>
          </a:solidFill>
        </p:spPr>
        <p:txBody>
          <a:bodyPr/>
          <a:lstStyle/>
          <a:p>
            <a:r>
              <a:rPr lang="en-US" b="1" dirty="0"/>
              <a:t>Where does Earth’s energy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5414"/>
            <a:ext cx="12191999" cy="5992586"/>
          </a:xfrm>
        </p:spPr>
        <p:txBody>
          <a:bodyPr>
            <a:noAutofit/>
          </a:bodyPr>
          <a:lstStyle/>
          <a:p>
            <a:r>
              <a:rPr lang="en-US" sz="2900" dirty="0"/>
              <a:t>The temperature measured at Earth’s </a:t>
            </a:r>
            <a:r>
              <a:rPr lang="en-US" sz="2900" u="sng" dirty="0">
                <a:solidFill>
                  <a:srgbClr val="FF0000"/>
                </a:solidFill>
              </a:rPr>
              <a:t>central core </a:t>
            </a:r>
            <a:r>
              <a:rPr lang="en-US" sz="2900" dirty="0"/>
              <a:t>(+6000°C</a:t>
            </a:r>
            <a:r>
              <a:rPr lang="en-US" sz="2900" dirty="0" smtClean="0"/>
              <a:t>) </a:t>
            </a:r>
            <a:r>
              <a:rPr lang="en-US" sz="2900" dirty="0"/>
              <a:t>is actually inferred to be </a:t>
            </a:r>
            <a:r>
              <a:rPr lang="en-US" sz="2900" u="sng" dirty="0">
                <a:solidFill>
                  <a:srgbClr val="FF0000"/>
                </a:solidFill>
              </a:rPr>
              <a:t>hotter</a:t>
            </a:r>
            <a:r>
              <a:rPr lang="en-US" sz="2900" dirty="0"/>
              <a:t> than the </a:t>
            </a:r>
            <a:r>
              <a:rPr lang="en-US" sz="2900" u="sng" dirty="0">
                <a:solidFill>
                  <a:srgbClr val="FF0000"/>
                </a:solidFill>
              </a:rPr>
              <a:t>sun’s surface </a:t>
            </a:r>
            <a:r>
              <a:rPr lang="en-US" sz="2900" dirty="0"/>
              <a:t>(~</a:t>
            </a:r>
            <a:r>
              <a:rPr lang="en-US" sz="2900" dirty="0" smtClean="0"/>
              <a:t>5600°C).  </a:t>
            </a:r>
            <a:r>
              <a:rPr lang="en-US" sz="2900" dirty="0"/>
              <a:t>This heat is largely due to the initial heat created from the </a:t>
            </a:r>
            <a:r>
              <a:rPr lang="en-US" sz="2900" u="sng" dirty="0">
                <a:solidFill>
                  <a:srgbClr val="FF0000"/>
                </a:solidFill>
              </a:rPr>
              <a:t>planets formation </a:t>
            </a:r>
            <a:r>
              <a:rPr lang="en-US" sz="2900" dirty="0"/>
              <a:t>(accretion/impacts). </a:t>
            </a:r>
          </a:p>
          <a:p>
            <a:r>
              <a:rPr lang="en-US" sz="3000" dirty="0"/>
              <a:t>MOST of Earth’s energy received at the </a:t>
            </a:r>
            <a:r>
              <a:rPr lang="en-US" sz="3000" u="sng" dirty="0"/>
              <a:t>surface </a:t>
            </a:r>
            <a:r>
              <a:rPr lang="en-US" sz="3000" dirty="0"/>
              <a:t>is in the form of </a:t>
            </a:r>
            <a:r>
              <a:rPr lang="en-US" sz="3000" u="sng" dirty="0">
                <a:solidFill>
                  <a:srgbClr val="FF0000"/>
                </a:solidFill>
              </a:rPr>
              <a:t>electromagnetic energy </a:t>
            </a:r>
            <a:r>
              <a:rPr lang="en-US" sz="3000" dirty="0"/>
              <a:t>created by the </a:t>
            </a:r>
            <a:r>
              <a:rPr lang="en-US" sz="3000" dirty="0">
                <a:solidFill>
                  <a:srgbClr val="FF0000"/>
                </a:solidFill>
              </a:rPr>
              <a:t>Sun </a:t>
            </a:r>
            <a:r>
              <a:rPr lang="en-US" sz="2000" dirty="0"/>
              <a:t>(ESRT pg. 14)</a:t>
            </a:r>
          </a:p>
          <a:p>
            <a:pPr lvl="1"/>
            <a:r>
              <a:rPr lang="en-US" sz="2800" dirty="0"/>
              <a:t>Earth’s </a:t>
            </a:r>
            <a:r>
              <a:rPr lang="en-US" sz="2800" u="sng" dirty="0">
                <a:solidFill>
                  <a:srgbClr val="FF0000"/>
                </a:solidFill>
              </a:rPr>
              <a:t>magnetosphere</a:t>
            </a:r>
            <a:r>
              <a:rPr lang="en-US" sz="2800" dirty="0"/>
              <a:t> and </a:t>
            </a:r>
            <a:r>
              <a:rPr lang="en-US" sz="2800" u="sng" dirty="0">
                <a:solidFill>
                  <a:srgbClr val="FF0000"/>
                </a:solidFill>
              </a:rPr>
              <a:t>atmosphere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filter out most of the high energy, </a:t>
            </a:r>
            <a:r>
              <a:rPr lang="en-US" sz="2800" u="sng" dirty="0">
                <a:solidFill>
                  <a:srgbClr val="FF0000"/>
                </a:solidFill>
              </a:rPr>
              <a:t>short wavelength </a:t>
            </a:r>
            <a:r>
              <a:rPr lang="en-US" sz="2800" dirty="0"/>
              <a:t>radiation (x-rays, gamma rays and most UV) </a:t>
            </a:r>
          </a:p>
          <a:p>
            <a:pPr lvl="1"/>
            <a:r>
              <a:rPr lang="en-US" sz="2800" dirty="0"/>
              <a:t>Energy that makes it to Earth’s surface is in the form of: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Visible  (ROYGBV) </a:t>
            </a:r>
            <a:r>
              <a:rPr lang="en-US" sz="2400" dirty="0"/>
              <a:t>44%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Infrared (Heat) </a:t>
            </a:r>
            <a:r>
              <a:rPr lang="en-US" sz="2400" dirty="0"/>
              <a:t>48%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Ultra Violet (UV) </a:t>
            </a:r>
            <a:r>
              <a:rPr lang="en-US" sz="2400" dirty="0"/>
              <a:t>7% </a:t>
            </a:r>
          </a:p>
        </p:txBody>
      </p:sp>
      <p:pic>
        <p:nvPicPr>
          <p:cNvPr id="3076" name="Picture 4" descr="Image result for electromagnetic spectrum es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55" y="4316522"/>
            <a:ext cx="8213773" cy="25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460500"/>
          </a:xfrm>
        </p:spPr>
        <p:txBody>
          <a:bodyPr>
            <a:noAutofit/>
          </a:bodyPr>
          <a:lstStyle/>
          <a:p>
            <a:r>
              <a:rPr lang="en-US" sz="3600" b="1" u="sng" dirty="0"/>
              <a:t>Radiation: </a:t>
            </a:r>
            <a:r>
              <a:rPr lang="en-US" sz="3600" dirty="0"/>
              <a:t>when energy is transferred through </a:t>
            </a:r>
            <a:r>
              <a:rPr lang="en-US" sz="3600" u="sng" dirty="0">
                <a:solidFill>
                  <a:srgbClr val="FF0000"/>
                </a:solidFill>
              </a:rPr>
              <a:t>electromagnetic waves</a:t>
            </a:r>
            <a:r>
              <a:rPr lang="en-US" sz="3600" dirty="0"/>
              <a:t>; requires no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u="sng" dirty="0">
                <a:solidFill>
                  <a:srgbClr val="FF0000"/>
                </a:solidFill>
              </a:rPr>
              <a:t>medium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and can be transferred through </a:t>
            </a:r>
            <a:r>
              <a:rPr lang="en-US" sz="3600" u="sng" dirty="0">
                <a:solidFill>
                  <a:srgbClr val="FF0000"/>
                </a:solidFill>
              </a:rPr>
              <a:t>any state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of matter.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90" y="1349911"/>
            <a:ext cx="7061652" cy="55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2237013"/>
            <a:ext cx="471668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much energy can be </a:t>
            </a:r>
            <a:r>
              <a:rPr lang="en-US" sz="3200" b="1" u="sng" dirty="0">
                <a:solidFill>
                  <a:srgbClr val="FF0000"/>
                </a:solidFill>
              </a:rPr>
              <a:t>absorbed</a:t>
            </a:r>
            <a:r>
              <a:rPr lang="en-US" sz="3200" b="1" dirty="0"/>
              <a:t> by Earth’s surface depends on a few factors:</a:t>
            </a:r>
          </a:p>
          <a:p>
            <a:endParaRPr lang="en-US" sz="2400" b="1" dirty="0"/>
          </a:p>
          <a:p>
            <a:r>
              <a:rPr lang="en-US" sz="2400" b="1" dirty="0"/>
              <a:t>1.) The angle at which the light is received</a:t>
            </a:r>
          </a:p>
          <a:p>
            <a:endParaRPr lang="en-US" sz="2400" b="1" dirty="0"/>
          </a:p>
          <a:p>
            <a:r>
              <a:rPr lang="en-US" sz="2400" b="1" dirty="0"/>
              <a:t>2.)The Type Surface (medium) absorbing the radiation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5003"/>
            <a:ext cx="12136471" cy="1595685"/>
          </a:xfrm>
        </p:spPr>
        <p:txBody>
          <a:bodyPr>
            <a:normAutofit fontScale="90000"/>
          </a:bodyPr>
          <a:lstStyle/>
          <a:p>
            <a:r>
              <a:rPr lang="en-US" dirty="0"/>
              <a:t>1.) </a:t>
            </a:r>
            <a:r>
              <a:rPr lang="en-US" b="1" dirty="0"/>
              <a:t>The Angle of Insolation </a:t>
            </a:r>
            <a:r>
              <a:rPr lang="en-US" dirty="0"/>
              <a:t>(sun’s angle): </a:t>
            </a:r>
            <a:br>
              <a:rPr lang="en-US" dirty="0"/>
            </a:br>
            <a:r>
              <a:rPr lang="en-US" u="sng" dirty="0">
                <a:solidFill>
                  <a:srgbClr val="FF0000"/>
                </a:solidFill>
              </a:rPr>
              <a:t>The angle at which the sun’s rays strike the earths surface </a:t>
            </a:r>
            <a:r>
              <a:rPr lang="en-US" u="sng" dirty="0"/>
              <a:t>(measured from the horizon)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53" y="1608768"/>
            <a:ext cx="7445718" cy="524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gle of insolation at su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1690688"/>
            <a:ext cx="4369019" cy="227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25" y="4180344"/>
            <a:ext cx="47976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Because the earth’s surface is </a:t>
            </a:r>
            <a:r>
              <a:rPr lang="en-US" sz="2800" dirty="0">
                <a:solidFill>
                  <a:srgbClr val="FF0000"/>
                </a:solidFill>
              </a:rPr>
              <a:t>curved</a:t>
            </a:r>
            <a:r>
              <a:rPr lang="en-US" sz="2800" dirty="0"/>
              <a:t>, all latitudes receive </a:t>
            </a:r>
            <a:r>
              <a:rPr lang="en-US" sz="2800" dirty="0">
                <a:solidFill>
                  <a:srgbClr val="FF0000"/>
                </a:solidFill>
              </a:rPr>
              <a:t>different</a:t>
            </a:r>
            <a:r>
              <a:rPr lang="en-US" sz="2800" dirty="0"/>
              <a:t> angles of insolation.  </a:t>
            </a:r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higher</a:t>
            </a:r>
            <a:r>
              <a:rPr lang="en-US" sz="2800" dirty="0"/>
              <a:t> the angle of insolation, the </a:t>
            </a:r>
            <a:r>
              <a:rPr lang="en-US" sz="2800" dirty="0">
                <a:solidFill>
                  <a:srgbClr val="FF0000"/>
                </a:solidFill>
              </a:rPr>
              <a:t>more</a:t>
            </a:r>
            <a:r>
              <a:rPr lang="en-US" sz="2800" dirty="0"/>
              <a:t> energy  </a:t>
            </a:r>
            <a:r>
              <a:rPr lang="en-US" sz="2800" dirty="0">
                <a:solidFill>
                  <a:srgbClr val="FF0000"/>
                </a:solidFill>
              </a:rPr>
              <a:t>absorbed</a:t>
            </a:r>
            <a:r>
              <a:rPr lang="en-US" sz="2800" dirty="0"/>
              <a:t> by earth’s surface.</a:t>
            </a:r>
          </a:p>
        </p:txBody>
      </p:sp>
    </p:spTree>
    <p:extLst>
      <p:ext uri="{BB962C8B-B14F-4D97-AF65-F5344CB8AC3E}">
        <p14:creationId xmlns:p14="http://schemas.microsoft.com/office/powerpoint/2010/main" val="14842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4" y="174625"/>
            <a:ext cx="12049496" cy="1325563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2.) </a:t>
            </a:r>
            <a:r>
              <a:rPr lang="en-US" b="1" dirty="0">
                <a:solidFill>
                  <a:schemeClr val="bg1"/>
                </a:solidFill>
              </a:rPr>
              <a:t>The type of surface receiving the energy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b="1" dirty="0">
                <a:solidFill>
                  <a:srgbClr val="FF0000"/>
                </a:solidFill>
              </a:rPr>
              <a:t>Earth’s surface varies by color, texture and medium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500188"/>
            <a:ext cx="8074473" cy="5357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Color- </a:t>
            </a:r>
            <a:r>
              <a:rPr lang="en-US" dirty="0"/>
              <a:t> </a:t>
            </a:r>
            <a:r>
              <a:rPr lang="en-US" i="1" dirty="0"/>
              <a:t>Would you rather walk barefoot on a dark asphalt surface in the middle of a hot summer day or a concrete sidewalk? </a:t>
            </a:r>
          </a:p>
          <a:p>
            <a:pPr marL="1028700" lvl="1" indent="-571500">
              <a:buAutoNum type="romanLcPeriod"/>
            </a:pPr>
            <a:r>
              <a:rPr lang="en-US" sz="2800" b="1" u="sng" dirty="0">
                <a:solidFill>
                  <a:srgbClr val="FF0000"/>
                </a:solidFill>
              </a:rPr>
              <a:t>Darker</a:t>
            </a:r>
            <a:r>
              <a:rPr lang="en-US" sz="2800" u="sng" dirty="0"/>
              <a:t> </a:t>
            </a:r>
            <a:r>
              <a:rPr lang="en-US" sz="2800" dirty="0"/>
              <a:t>colored material will naturally absorb </a:t>
            </a:r>
            <a:r>
              <a:rPr lang="en-US" sz="2800" b="1" u="sng" dirty="0">
                <a:solidFill>
                  <a:srgbClr val="FF0000"/>
                </a:solidFill>
              </a:rPr>
              <a:t>more</a:t>
            </a:r>
            <a:r>
              <a:rPr lang="en-US" sz="2800" dirty="0"/>
              <a:t> solar energy compared to lighter material, but they will also cool down </a:t>
            </a:r>
            <a:r>
              <a:rPr lang="en-US" sz="2800" dirty="0">
                <a:solidFill>
                  <a:srgbClr val="FF0000"/>
                </a:solidFill>
              </a:rPr>
              <a:t>quicker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Texture- </a:t>
            </a:r>
            <a:r>
              <a:rPr lang="en-US" i="1" dirty="0"/>
              <a:t>Does still water on a lake portraying a perfect mirrored reflection absorb more or less energy than when it’s surface is textured? </a:t>
            </a:r>
            <a:endParaRPr lang="en-US" b="1" i="1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ii. </a:t>
            </a:r>
            <a:r>
              <a:rPr lang="en-US" b="1" u="sng" dirty="0">
                <a:solidFill>
                  <a:srgbClr val="FF0000"/>
                </a:solidFill>
              </a:rPr>
              <a:t>Roughness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u="sng" dirty="0">
                <a:solidFill>
                  <a:srgbClr val="FF0000"/>
                </a:solidFill>
              </a:rPr>
              <a:t>smoothness</a:t>
            </a:r>
            <a:r>
              <a:rPr lang="en-US" dirty="0"/>
              <a:t> of a surface affects 	the amount of energy absorbed.   The </a:t>
            </a:r>
            <a:r>
              <a:rPr lang="en-US" u="sng" dirty="0">
                <a:solidFill>
                  <a:srgbClr val="FF0000"/>
                </a:solidFill>
              </a:rPr>
              <a:t>r</a:t>
            </a:r>
            <a:r>
              <a:rPr lang="en-US" b="1" u="sng" dirty="0">
                <a:solidFill>
                  <a:srgbClr val="FF0000"/>
                </a:solidFill>
              </a:rPr>
              <a:t>ougher</a:t>
            </a:r>
            <a:r>
              <a:rPr lang="en-US" b="1" dirty="0"/>
              <a:t> </a:t>
            </a:r>
            <a:r>
              <a:rPr lang="en-US" dirty="0"/>
              <a:t>a 	surface, the </a:t>
            </a:r>
            <a:r>
              <a:rPr lang="en-US" b="1" u="sng" dirty="0">
                <a:solidFill>
                  <a:srgbClr val="FF0000"/>
                </a:solidFill>
              </a:rPr>
              <a:t>more</a:t>
            </a:r>
            <a:r>
              <a:rPr lang="en-US" u="sng" dirty="0"/>
              <a:t> </a:t>
            </a:r>
            <a:r>
              <a:rPr lang="en-US" dirty="0"/>
              <a:t>energy it will absorb and the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>
                <a:solidFill>
                  <a:srgbClr val="FF0000"/>
                </a:solidFill>
              </a:rPr>
              <a:t>less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it will reflect. </a:t>
            </a:r>
          </a:p>
        </p:txBody>
      </p:sp>
      <p:pic>
        <p:nvPicPr>
          <p:cNvPr id="4" name="Picture 4" descr="reflections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77" y="3971925"/>
            <a:ext cx="3975023" cy="25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hem.purdue.edu/jmol/cchem/ColorReflectio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2" y="2185989"/>
            <a:ext cx="4205287" cy="141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939403"/>
            <a:ext cx="7891462" cy="59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"/>
            <a:ext cx="12020550" cy="169068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Color and texture combine to create differing amounts of  reflectivity on Earth’s natural surfaces called </a:t>
            </a:r>
            <a:r>
              <a:rPr lang="en-US" b="1" u="sng" dirty="0">
                <a:solidFill>
                  <a:srgbClr val="FF0000"/>
                </a:solidFill>
              </a:rPr>
              <a:t>ALBEDO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825624"/>
            <a:ext cx="4300537" cy="4918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Snow can reflect up to </a:t>
            </a:r>
            <a:r>
              <a:rPr lang="en-US" dirty="0">
                <a:solidFill>
                  <a:srgbClr val="FF0000"/>
                </a:solidFill>
              </a:rPr>
              <a:t>95% </a:t>
            </a:r>
            <a:r>
              <a:rPr lang="en-US" dirty="0"/>
              <a:t>of incoming solar energy (and absorb 5%) while Asphalt will reflect only </a:t>
            </a:r>
            <a:r>
              <a:rPr lang="en-US" dirty="0">
                <a:solidFill>
                  <a:srgbClr val="FF0000"/>
                </a:solidFill>
              </a:rPr>
              <a:t>5% </a:t>
            </a:r>
            <a:r>
              <a:rPr lang="en-US" dirty="0"/>
              <a:t>(and absorb 95%)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Making a connection:</a:t>
            </a:r>
          </a:p>
          <a:p>
            <a:pPr marL="0" indent="0">
              <a:buNone/>
            </a:pPr>
            <a:r>
              <a:rPr lang="en-US" dirty="0"/>
              <a:t>Q:  If glaciers continue to melt as global temperatures rise, how may that further contribute to a global temperature change? </a:t>
            </a:r>
          </a:p>
        </p:txBody>
      </p:sp>
    </p:spTree>
    <p:extLst>
      <p:ext uri="{BB962C8B-B14F-4D97-AF65-F5344CB8AC3E}">
        <p14:creationId xmlns:p14="http://schemas.microsoft.com/office/powerpoint/2010/main" val="33988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5"/>
            <a:ext cx="12087225" cy="1325563"/>
          </a:xfrm>
        </p:spPr>
        <p:txBody>
          <a:bodyPr/>
          <a:lstStyle/>
          <a:p>
            <a:r>
              <a:rPr lang="en-US" dirty="0"/>
              <a:t>iii. </a:t>
            </a:r>
            <a:r>
              <a:rPr lang="en-US" b="1" dirty="0"/>
              <a:t>The type of medium; differential heating according to </a:t>
            </a:r>
            <a:r>
              <a:rPr lang="en-US" b="1" u="sng" dirty="0"/>
              <a:t>specific heat (pg. 1 of ESRT)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5700713" cy="5032375"/>
          </a:xfrm>
        </p:spPr>
        <p:txBody>
          <a:bodyPr>
            <a:normAutofit/>
          </a:bodyPr>
          <a:lstStyle/>
          <a:p>
            <a:r>
              <a:rPr lang="en-US" dirty="0"/>
              <a:t>Specific Heat- </a:t>
            </a:r>
            <a:r>
              <a:rPr lang="en-US" dirty="0">
                <a:solidFill>
                  <a:srgbClr val="FF0000"/>
                </a:solidFill>
              </a:rPr>
              <a:t>That amount of heat needed to raise the temperature of one gram (g) of a substance by one degree Celsius.  </a:t>
            </a:r>
          </a:p>
          <a:p>
            <a:r>
              <a:rPr lang="en-US" dirty="0"/>
              <a:t>It takes </a:t>
            </a:r>
            <a:r>
              <a:rPr lang="en-US" dirty="0">
                <a:solidFill>
                  <a:srgbClr val="FF0000"/>
                </a:solidFill>
              </a:rPr>
              <a:t>4.18 </a:t>
            </a:r>
            <a:r>
              <a:rPr lang="en-US" dirty="0"/>
              <a:t>joules of energy to increase the temperature of water by </a:t>
            </a:r>
            <a:r>
              <a:rPr lang="en-US" dirty="0">
                <a:solidFill>
                  <a:srgbClr val="FF0000"/>
                </a:solidFill>
              </a:rPr>
              <a:t>1°C </a:t>
            </a:r>
            <a:r>
              <a:rPr lang="en-US" dirty="0"/>
              <a:t>but granitic rock (most continental crust)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only </a:t>
            </a:r>
            <a:r>
              <a:rPr lang="en-US" dirty="0">
                <a:solidFill>
                  <a:srgbClr val="FF0000"/>
                </a:solidFill>
              </a:rPr>
              <a:t>0.79 </a:t>
            </a:r>
            <a:r>
              <a:rPr lang="en-US" dirty="0"/>
              <a:t>joules </a:t>
            </a:r>
            <a:r>
              <a:rPr lang="en-US" dirty="0">
                <a:solidFill>
                  <a:srgbClr val="FF0000"/>
                </a:solidFill>
              </a:rPr>
              <a:t>(less than 1/5 as much!)</a:t>
            </a:r>
          </a:p>
          <a:p>
            <a:r>
              <a:rPr lang="en-US" dirty="0"/>
              <a:t>The relationship: the </a:t>
            </a:r>
            <a:r>
              <a:rPr lang="en-US" u="sng" dirty="0">
                <a:solidFill>
                  <a:srgbClr val="FF0000"/>
                </a:solidFill>
              </a:rPr>
              <a:t>greater</a:t>
            </a:r>
            <a:r>
              <a:rPr lang="en-US" dirty="0">
                <a:solidFill>
                  <a:srgbClr val="FF0000"/>
                </a:solidFill>
              </a:rPr>
              <a:t> t</a:t>
            </a:r>
            <a:r>
              <a:rPr lang="en-US" dirty="0"/>
              <a:t>he specific heat of a substance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greater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resistance to heating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specific heat es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1" y="1825624"/>
            <a:ext cx="5872164" cy="47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3"/>
            <a:ext cx="3048000" cy="675798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Making the connection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Why would Alaska have a greater seasonal range of temperature in regions inland compared to its coastal locations? </a:t>
            </a:r>
          </a:p>
        </p:txBody>
      </p:sp>
      <p:pic>
        <p:nvPicPr>
          <p:cNvPr id="4098" name="Picture 2" descr="Image result for coastal vs. continental temper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1058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Constantia</vt:lpstr>
      <vt:lpstr>Wingdings</vt:lpstr>
      <vt:lpstr>Office Theme</vt:lpstr>
      <vt:lpstr>PowerPoint Presentation</vt:lpstr>
      <vt:lpstr>On Earth, there are three methods of heat transfer</vt:lpstr>
      <vt:lpstr>Where does Earth’s energy come from?</vt:lpstr>
      <vt:lpstr>Radiation: when energy is transferred through electromagnetic waves; requires no medium and can be transferred through any state of matter.</vt:lpstr>
      <vt:lpstr>1.) The Angle of Insolation (sun’s angle):  The angle at which the sun’s rays strike the earths surface (measured from the horizon)</vt:lpstr>
      <vt:lpstr>2.) The type of surface receiving the energy; Earth’s surface varies by color, texture and medium</vt:lpstr>
      <vt:lpstr>Color and texture combine to create differing amounts of  reflectivity on Earth’s natural surfaces called ALBEDO</vt:lpstr>
      <vt:lpstr>iii. The type of medium; differential heating according to specific heat (pg. 1 of ESRT)</vt:lpstr>
      <vt:lpstr>Making the connection:  Why would Alaska have a greater seasonal range of temperature in regions inland compared to its coastal locations? </vt:lpstr>
      <vt:lpstr>Objective: To test the amount of absorption of energy received via RADIATION with different variables </vt:lpstr>
      <vt:lpstr> Conduction: Transfer of heat from atom to atom when vibrating atoms or molecules collide.  This can take place through any state of matter</vt:lpstr>
      <vt:lpstr>“Source to sink”</vt:lpstr>
      <vt:lpstr>Convection: The transfer of heat energy caused by differences in density (due to differences in temperature)</vt:lpstr>
      <vt:lpstr>Real world connection: why do I feel drafts? </vt:lpstr>
      <vt:lpstr>The Atmosphere and Convection</vt:lpstr>
      <vt:lpstr>Connections to Convection on Earth:  Atmospheric Circulation from the equator to the poles </vt:lpstr>
      <vt:lpstr>Connections to convection on Earth: Plate Tectonics</vt:lpstr>
      <vt:lpstr>PowerPoint Presentation</vt:lpstr>
      <vt:lpstr>The Greenhouse Effect</vt:lpstr>
    </vt:vector>
  </TitlesOfParts>
  <Company>New Paltz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Cohn, Miquel</dc:creator>
  <cp:lastModifiedBy>Law, Cathy</cp:lastModifiedBy>
  <cp:revision>34</cp:revision>
  <dcterms:created xsi:type="dcterms:W3CDTF">2019-04-03T18:04:38Z</dcterms:created>
  <dcterms:modified xsi:type="dcterms:W3CDTF">2019-04-08T18:20:33Z</dcterms:modified>
</cp:coreProperties>
</file>